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1"/>
  </p:notes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effectLst>
              <a:outerShdw blurRad="88900" sx="102000" sy="102000" algn="ctr" rotWithShape="0">
                <a:schemeClr val="bg1">
                  <a:alpha val="1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bg2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D05-41EE-9C7C-457FBDD840CA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D05-41EE-9C7C-457FBDD840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D05-41EE-9C7C-457FBDD840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0D05-41EE-9C7C-457FBDD840C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5BA6798-3A2E-4BC4-A179-7AE0B09650F6}" type="CATEGORYNAME">
                      <a:rPr lang="en-US" sz="2000" smtClean="0"/>
                      <a:pPr>
                        <a:defRPr sz="1350"/>
                      </a:pPr>
                      <a:t>[NOMBRE DE CATEGORÍA]</a:t>
                    </a:fld>
                    <a:r>
                      <a:rPr lang="en-US" sz="2000" baseline="0" dirty="0"/>
                      <a:t>: </a:t>
                    </a:r>
                    <a:fld id="{6BCADB83-8712-445D-98DD-40FD0D3159A9}" type="VALUE">
                      <a:rPr lang="en-US" sz="2000" baseline="0"/>
                      <a:pPr>
                        <a:defRPr sz="1350"/>
                      </a:pPr>
                      <a:t>[VALOR]</a:t>
                    </a:fld>
                    <a:endParaRPr lang="en-US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D05-41EE-9C7C-457FBDD840C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192B252-D3F2-476B-9160-A9E9252F05C5}" type="CATEGORYNAME">
                      <a:rPr lang="en-US" smtClean="0">
                        <a:solidFill>
                          <a:schemeClr val="accent6"/>
                        </a:solidFill>
                      </a:rPr>
                      <a:pPr>
                        <a:defRPr sz="1350">
                          <a:solidFill>
                            <a:schemeClr val="accent1"/>
                          </a:solidFill>
                        </a:defRPr>
                      </a:pPr>
                      <a:t>[NOMBRE DE CATEGORÍA]</a:t>
                    </a:fld>
                    <a:r>
                      <a:rPr lang="en-US" baseline="0" dirty="0">
                        <a:solidFill>
                          <a:schemeClr val="accent6"/>
                        </a:solidFill>
                      </a:rPr>
                      <a:t>: </a:t>
                    </a:r>
                    <a:fld id="{8B87A26D-33EE-4442-A686-373B42E77CF8}" type="VALUE">
                      <a:rPr lang="en-US" sz="2800" baseline="0">
                        <a:solidFill>
                          <a:schemeClr val="accent6"/>
                        </a:solidFill>
                      </a:rPr>
                      <a:pPr>
                        <a:defRPr sz="1350">
                          <a:solidFill>
                            <a:schemeClr val="accent1"/>
                          </a:solidFill>
                        </a:defRPr>
                      </a:pPr>
                      <a:t>[VALOR]</a:t>
                    </a:fld>
                    <a:endParaRPr lang="en-US" baseline="0" dirty="0">
                      <a:solidFill>
                        <a:schemeClr val="accent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D05-41EE-9C7C-457FBDD840C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D05-41EE-9C7C-457FBDD840C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D05-41EE-9C7C-457FBDD840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5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2"/>
                <c:pt idx="0">
                  <c:v>Derecha</c:v>
                </c:pt>
                <c:pt idx="1">
                  <c:v>Izquierda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76.400000000000006</c:v>
                </c:pt>
                <c:pt idx="1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5-41EE-9C7C-457FBDD840C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C0A1B-7283-4054-AC0C-FBEE5BC91C39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041C5-64A3-4027-BBD7-CC848FCEE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57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041C5-64A3-4027-BBD7-CC848FCEEEC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0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54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9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374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19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980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3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608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235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34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2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8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52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6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78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4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8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73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88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ptura de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77F4EAFA-21DE-AB3E-96E7-A5A3E4081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6F0F78-8210-28B4-C3BA-89B9FB7AB68A}"/>
              </a:ext>
            </a:extLst>
          </p:cNvPr>
          <p:cNvSpPr/>
          <p:nvPr/>
        </p:nvSpPr>
        <p:spPr>
          <a:xfrm>
            <a:off x="688109" y="1649075"/>
            <a:ext cx="1081578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Campeones del Grand </a:t>
            </a:r>
            <a:r>
              <a:rPr lang="es-ES" sz="6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Slam</a:t>
            </a:r>
            <a:endParaRPr lang="es-E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D611FC-AD1A-2D15-9189-7F9C38EA1EEA}"/>
              </a:ext>
            </a:extLst>
          </p:cNvPr>
          <p:cNvSpPr/>
          <p:nvPr/>
        </p:nvSpPr>
        <p:spPr>
          <a:xfrm>
            <a:off x="708923" y="3429000"/>
            <a:ext cx="107741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Los hombres que dominan el tenis mundial</a:t>
            </a:r>
          </a:p>
        </p:txBody>
      </p:sp>
    </p:spTree>
    <p:extLst>
      <p:ext uri="{BB962C8B-B14F-4D97-AF65-F5344CB8AC3E}">
        <p14:creationId xmlns:p14="http://schemas.microsoft.com/office/powerpoint/2010/main" val="197541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CDFBC-DCD0-A992-479E-D139C539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737" y="276693"/>
            <a:ext cx="86106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Top de la ATP y Los 4 </a:t>
            </a:r>
            <a:r>
              <a:rPr lang="es-ES" dirty="0" err="1">
                <a:solidFill>
                  <a:schemeClr val="bg1"/>
                </a:solidFill>
              </a:rPr>
              <a:t>majors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97861B-6B08-0D1D-D2D2-951E0D235B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0885"/>
            <a:ext cx="8029303" cy="5197115"/>
          </a:xfrm>
          <a:prstGeom prst="rect">
            <a:avLst/>
          </a:prstGeom>
        </p:spPr>
      </p:pic>
      <p:pic>
        <p:nvPicPr>
          <p:cNvPr id="13" name="Imagen 12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A295F08C-6C39-69DC-6DEF-DA5CE07162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8" y="4993418"/>
            <a:ext cx="1325492" cy="793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Roland Garros se vuelve más 'verde' | Deporte y Negocio">
            <a:extLst>
              <a:ext uri="{FF2B5EF4-FFF2-40B4-BE49-F238E27FC236}">
                <a16:creationId xmlns:a16="http://schemas.microsoft.com/office/drawing/2014/main" id="{A39B01A3-B83B-9110-538B-101EC54BF8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16"/>
          <a:stretch/>
        </p:blipFill>
        <p:spPr bwMode="auto">
          <a:xfrm>
            <a:off x="2705779" y="5197115"/>
            <a:ext cx="1325493" cy="9794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 césped de la pista central de Wimbledon – Una neurona para cada deporte">
            <a:extLst>
              <a:ext uri="{FF2B5EF4-FFF2-40B4-BE49-F238E27FC236}">
                <a16:creationId xmlns:a16="http://schemas.microsoft.com/office/drawing/2014/main" id="{AC5373A3-809D-07C4-3C9B-8CE22DC50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15901"/>
          <a:stretch/>
        </p:blipFill>
        <p:spPr bwMode="auto">
          <a:xfrm>
            <a:off x="4511079" y="5346736"/>
            <a:ext cx="1209995" cy="914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El protocolo de medidas para el US Open">
            <a:extLst>
              <a:ext uri="{FF2B5EF4-FFF2-40B4-BE49-F238E27FC236}">
                <a16:creationId xmlns:a16="http://schemas.microsoft.com/office/drawing/2014/main" id="{A4B5DD04-9261-ACC7-299D-D3F3D3F850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79" y="5399330"/>
            <a:ext cx="1160417" cy="9056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6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98D61-CD65-CBF7-ED6B-2B37F086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038" y="318118"/>
            <a:ext cx="4933361" cy="482500"/>
          </a:xfrm>
        </p:spPr>
        <p:txBody>
          <a:bodyPr>
            <a:normAutofit fontScale="90000"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C</a:t>
            </a:r>
            <a:r>
              <a:rPr lang="es-ES" sz="2400" cap="none" dirty="0">
                <a:solidFill>
                  <a:schemeClr val="bg1"/>
                </a:solidFill>
              </a:rPr>
              <a:t>uántos de los top repiten </a:t>
            </a:r>
            <a:br>
              <a:rPr lang="es-ES" sz="2400" cap="none" dirty="0">
                <a:solidFill>
                  <a:schemeClr val="bg1"/>
                </a:solidFill>
              </a:rPr>
            </a:br>
            <a:r>
              <a:rPr lang="es-ES" sz="2400" cap="none" dirty="0">
                <a:solidFill>
                  <a:schemeClr val="bg1"/>
                </a:solidFill>
              </a:rPr>
              <a:t>en victorias a lo largo de los años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2D1BC4-0C1F-D40C-3095-520A1428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386"/>
            <a:ext cx="2124032" cy="501261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9545B8D-6FC3-12D2-41F6-A52CE8840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/>
          <a:stretch/>
        </p:blipFill>
        <p:spPr>
          <a:xfrm>
            <a:off x="6725815" y="1312681"/>
            <a:ext cx="2015904" cy="52592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F8514F-B0CA-CE2A-82E9-86AD93B7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382" y="2045616"/>
            <a:ext cx="2163957" cy="48123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499190-22F2-5AEB-C508-82294B9ED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695" y="1291470"/>
            <a:ext cx="2446801" cy="5374223"/>
          </a:xfrm>
          <a:prstGeom prst="rect">
            <a:avLst/>
          </a:prstGeom>
        </p:spPr>
      </p:pic>
      <p:pic>
        <p:nvPicPr>
          <p:cNvPr id="3074" name="Picture 2" descr="Resultado de imagen de Imagenes de djokovic en el Asutralian open">
            <a:extLst>
              <a:ext uri="{FF2B5EF4-FFF2-40B4-BE49-F238E27FC236}">
                <a16:creationId xmlns:a16="http://schemas.microsoft.com/office/drawing/2014/main" id="{45A98F94-75E2-6EA8-89AB-626076211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74" y="417996"/>
            <a:ext cx="2540140" cy="14273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connors en el US open">
            <a:extLst>
              <a:ext uri="{FF2B5EF4-FFF2-40B4-BE49-F238E27FC236}">
                <a16:creationId xmlns:a16="http://schemas.microsoft.com/office/drawing/2014/main" id="{E6858B54-DA2F-109F-CEBC-C9E888DF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91" y="1394797"/>
            <a:ext cx="634855" cy="79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ampras en el US open">
            <a:extLst>
              <a:ext uri="{FF2B5EF4-FFF2-40B4-BE49-F238E27FC236}">
                <a16:creationId xmlns:a16="http://schemas.microsoft.com/office/drawing/2014/main" id="{28E24F1A-0D0C-4A9A-7130-3E86AF46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58" y="1920717"/>
            <a:ext cx="973770" cy="1338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ger Federer tries to end decade long drought at U.S. Open">
            <a:extLst>
              <a:ext uri="{FF2B5EF4-FFF2-40B4-BE49-F238E27FC236}">
                <a16:creationId xmlns:a16="http://schemas.microsoft.com/office/drawing/2014/main" id="{F33E97F4-5ED1-57E0-416D-5F8E9D4B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33" y="357586"/>
            <a:ext cx="1624668" cy="9098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de federer en wimbledon epico">
            <a:extLst>
              <a:ext uri="{FF2B5EF4-FFF2-40B4-BE49-F238E27FC236}">
                <a16:creationId xmlns:a16="http://schemas.microsoft.com/office/drawing/2014/main" id="{558CE3FF-F359-8F66-D1A7-757D4816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60" y="963202"/>
            <a:ext cx="1377758" cy="957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n repaso a los 22 'Grand Slam' de Rafa Nadal">
            <a:extLst>
              <a:ext uri="{FF2B5EF4-FFF2-40B4-BE49-F238E27FC236}">
                <a16:creationId xmlns:a16="http://schemas.microsoft.com/office/drawing/2014/main" id="{46BE169E-83FF-EA6E-346A-710D69BC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21" y="899034"/>
            <a:ext cx="1939018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EBB9F2F-1BFB-8B9A-C441-5A6E2B54AC41}"/>
              </a:ext>
            </a:extLst>
          </p:cNvPr>
          <p:cNvSpPr txBox="1"/>
          <p:nvPr/>
        </p:nvSpPr>
        <p:spPr>
          <a:xfrm>
            <a:off x="1143000" y="714368"/>
            <a:ext cx="51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2DF538-7043-937C-C6AC-EC4B43C5046C}"/>
              </a:ext>
            </a:extLst>
          </p:cNvPr>
          <p:cNvSpPr txBox="1"/>
          <p:nvPr/>
        </p:nvSpPr>
        <p:spPr>
          <a:xfrm>
            <a:off x="5226327" y="870475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s-E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039ED6-911C-69DD-246F-79DAF7F7EC72}"/>
              </a:ext>
            </a:extLst>
          </p:cNvPr>
          <p:cNvSpPr txBox="1"/>
          <p:nvPr/>
        </p:nvSpPr>
        <p:spPr>
          <a:xfrm>
            <a:off x="7463556" y="992918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A0F1CFC-10D9-D3D1-D70B-CB0AE24B6A27}"/>
              </a:ext>
            </a:extLst>
          </p:cNvPr>
          <p:cNvSpPr/>
          <p:nvPr/>
        </p:nvSpPr>
        <p:spPr>
          <a:xfrm>
            <a:off x="11190314" y="652813"/>
            <a:ext cx="10016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1032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63" name="Picture 1034">
            <a:extLst>
              <a:ext uri="{FF2B5EF4-FFF2-40B4-BE49-F238E27FC236}">
                <a16:creationId xmlns:a16="http://schemas.microsoft.com/office/drawing/2014/main" id="{8A6AA155-06E3-4DCC-9440-CB5532BC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064" name="Rectangle 1036">
            <a:extLst>
              <a:ext uri="{FF2B5EF4-FFF2-40B4-BE49-F238E27FC236}">
                <a16:creationId xmlns:a16="http://schemas.microsoft.com/office/drawing/2014/main" id="{FE08D55C-038F-494D-8E9C-3BFA89B3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6640E-0B81-7DA1-1657-64DCD332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53" y="923241"/>
            <a:ext cx="3300981" cy="1809610"/>
          </a:xfrm>
          <a:solidFill>
            <a:schemeClr val="bg2">
              <a:lumMod val="20000"/>
              <a:lumOff val="80000"/>
            </a:schemeClr>
          </a:solidFill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dirty="0" err="1"/>
              <a:t>T</a:t>
            </a:r>
            <a:r>
              <a:rPr lang="en-US" sz="4800" cap="none" dirty="0" err="1"/>
              <a:t>iempo</a:t>
            </a:r>
            <a:r>
              <a:rPr lang="en-US" sz="4800" cap="none" dirty="0"/>
              <a:t> </a:t>
            </a:r>
            <a:r>
              <a:rPr lang="en-US" sz="4800" cap="none" dirty="0" err="1"/>
              <a:t>en</a:t>
            </a:r>
            <a:r>
              <a:rPr lang="en-US" sz="4800" cap="none" dirty="0"/>
              <a:t> </a:t>
            </a:r>
            <a:r>
              <a:rPr lang="en-US" sz="4800" cap="none" dirty="0" err="1"/>
              <a:t>el</a:t>
            </a:r>
            <a:r>
              <a:rPr lang="en-US" sz="4800" cap="none" dirty="0"/>
              <a:t> </a:t>
            </a:r>
            <a:r>
              <a:rPr lang="en-US" sz="4800" dirty="0"/>
              <a:t>t</a:t>
            </a:r>
            <a:r>
              <a:rPr lang="en-US" sz="4800" cap="none" dirty="0"/>
              <a:t>op</a:t>
            </a:r>
            <a:r>
              <a:rPr lang="en-US" sz="4800" dirty="0"/>
              <a:t> 1 </a:t>
            </a:r>
            <a:r>
              <a:rPr lang="en-US" sz="4800" cap="none" dirty="0"/>
              <a:t>y</a:t>
            </a:r>
            <a:r>
              <a:rPr lang="en-US" sz="4800" dirty="0"/>
              <a:t> t</a:t>
            </a:r>
            <a:r>
              <a:rPr lang="en-US" sz="4800" cap="none" dirty="0"/>
              <a:t>op</a:t>
            </a:r>
            <a:r>
              <a:rPr lang="en-US" sz="4800" dirty="0"/>
              <a:t> 10</a:t>
            </a:r>
          </a:p>
        </p:txBody>
      </p:sp>
      <p:pic>
        <p:nvPicPr>
          <p:cNvPr id="1065" name="Picture 1038">
            <a:extLst>
              <a:ext uri="{FF2B5EF4-FFF2-40B4-BE49-F238E27FC236}">
                <a16:creationId xmlns:a16="http://schemas.microsoft.com/office/drawing/2014/main" id="{05D1445E-4186-43A1-8439-8F8EE2257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sp>
        <p:nvSpPr>
          <p:cNvPr id="1041" name="Rounded Rectangle 11">
            <a:extLst>
              <a:ext uri="{FF2B5EF4-FFF2-40B4-BE49-F238E27FC236}">
                <a16:creationId xmlns:a16="http://schemas.microsoft.com/office/drawing/2014/main" id="{34E1AE5B-BBD1-4508-9A38-1198F4E62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597111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ejores Top 10">
            <a:extLst>
              <a:ext uri="{FF2B5EF4-FFF2-40B4-BE49-F238E27FC236}">
                <a16:creationId xmlns:a16="http://schemas.microsoft.com/office/drawing/2014/main" id="{9B621BED-70B5-2387-4A2A-5A4964EDB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1" r="-4" b="19604"/>
          <a:stretch/>
        </p:blipFill>
        <p:spPr bwMode="auto">
          <a:xfrm>
            <a:off x="4866290" y="1099537"/>
            <a:ext cx="1857088" cy="11830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 premio al mejor podio signo dorado | Vector Premium">
            <a:extLst>
              <a:ext uri="{FF2B5EF4-FFF2-40B4-BE49-F238E27FC236}">
                <a16:creationId xmlns:a16="http://schemas.microsoft.com/office/drawing/2014/main" id="{46C0B58E-3927-2337-6522-602890FB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15669" r="12640" b="15749"/>
          <a:stretch/>
        </p:blipFill>
        <p:spPr bwMode="auto">
          <a:xfrm>
            <a:off x="1358538" y="4202164"/>
            <a:ext cx="2090056" cy="1867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231F7EF-0147-3734-26EA-3B65AB041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2" y="788126"/>
            <a:ext cx="3137602" cy="3312079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1C00FE-5EAA-2DAF-35FA-F034836FA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39" y="2617076"/>
            <a:ext cx="3178889" cy="34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449C4-2B4F-E966-E643-76399829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387" y="222380"/>
            <a:ext cx="5331823" cy="82027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Zurdos vs diestros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1B8339B0-D3C5-E948-6AF4-9B9C79A2C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501540"/>
              </p:ext>
            </p:extLst>
          </p:nvPr>
        </p:nvGraphicFramePr>
        <p:xfrm>
          <a:off x="-421288" y="2630067"/>
          <a:ext cx="7095358" cy="434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ueda de prensa de Rafa Nadal antes de su estreno en el Torneo Conde de  Godó | Tenis | Deportes | EL PAÍS">
            <a:extLst>
              <a:ext uri="{FF2B5EF4-FFF2-40B4-BE49-F238E27FC236}">
                <a16:creationId xmlns:a16="http://schemas.microsoft.com/office/drawing/2014/main" id="{25EDDB10-D996-522A-7F92-68516E00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8" y="1584651"/>
            <a:ext cx="2711012" cy="1518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GER FEDERER, ÍNTIMO: &quot;SI NO DUELE PERDER ES HORA DE RETIRARSE, PERO A MÍ  ME DOLIÓ PERDER EN WIMBLEDON&quot; | El Gráfico">
            <a:extLst>
              <a:ext uri="{FF2B5EF4-FFF2-40B4-BE49-F238E27FC236}">
                <a16:creationId xmlns:a16="http://schemas.microsoft.com/office/drawing/2014/main" id="{4190AB55-1AFD-2F62-E184-7984FF04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09" y="4800599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D89D5E8-9544-2A0F-F9B6-3F1CB9727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6" t="4583" b="4583"/>
          <a:stretch/>
        </p:blipFill>
        <p:spPr>
          <a:xfrm>
            <a:off x="5651162" y="1134662"/>
            <a:ext cx="5331823" cy="3406663"/>
          </a:xfrm>
          <a:prstGeom prst="rect">
            <a:avLst/>
          </a:prstGeom>
        </p:spPr>
      </p:pic>
      <p:pic>
        <p:nvPicPr>
          <p:cNvPr id="2054" name="Picture 6" descr="Coronavirus-Tenis: El negro panorama del tenis: las cuarentenas de los  países complican el regreso a la competición | Marca.com">
            <a:extLst>
              <a:ext uri="{FF2B5EF4-FFF2-40B4-BE49-F238E27FC236}">
                <a16:creationId xmlns:a16="http://schemas.microsoft.com/office/drawing/2014/main" id="{416139CA-7E34-11A4-50EE-AFC934AE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45" y="875388"/>
            <a:ext cx="2847975" cy="16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35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567D5-8048-3971-9B04-ED9CDE4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671"/>
            <a:ext cx="5207000" cy="1293028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P</a:t>
            </a:r>
            <a:r>
              <a:rPr lang="es-ES" cap="none" dirty="0" err="1">
                <a:solidFill>
                  <a:schemeClr val="bg1"/>
                </a:solidFill>
              </a:rPr>
              <a:t>odium</a:t>
            </a:r>
            <a:r>
              <a:rPr lang="es-ES" cap="none" dirty="0">
                <a:solidFill>
                  <a:schemeClr val="bg1"/>
                </a:solidFill>
              </a:rPr>
              <a:t> </a:t>
            </a:r>
            <a:r>
              <a:rPr lang="es-ES" cap="none" dirty="0" err="1">
                <a:solidFill>
                  <a:schemeClr val="bg1"/>
                </a:solidFill>
              </a:rPr>
              <a:t>atp</a:t>
            </a:r>
            <a:r>
              <a:rPr lang="es-ES" cap="none" dirty="0">
                <a:solidFill>
                  <a:schemeClr val="bg1"/>
                </a:solidFill>
              </a:rPr>
              <a:t> 2022…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B79FE-6172-ACC9-04A8-4304CB7F41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521"/>
            <a:ext cx="7621474" cy="5057480"/>
          </a:xfrm>
          <a:prstGeom prst="rect">
            <a:avLst/>
          </a:prstGeom>
        </p:spPr>
      </p:pic>
      <p:pic>
        <p:nvPicPr>
          <p:cNvPr id="4098" name="Picture 2" descr="Ilustración de medalla de oro | Vector Premium">
            <a:extLst>
              <a:ext uri="{FF2B5EF4-FFF2-40B4-BE49-F238E27FC236}">
                <a16:creationId xmlns:a16="http://schemas.microsoft.com/office/drawing/2014/main" id="{D0487E88-8AA5-0E2E-03E7-A2A5C73E9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9" y="358220"/>
            <a:ext cx="1442301" cy="144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dalla De Plata De Campeón Ilustración del Vector - Ilustración de rojo,  ganador: 204461023">
            <a:extLst>
              <a:ext uri="{FF2B5EF4-FFF2-40B4-BE49-F238E27FC236}">
                <a16:creationId xmlns:a16="http://schemas.microsoft.com/office/drawing/2014/main" id="{B60DEA27-3D91-3AE5-B0BD-E2516E55A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7264" r="14438" b="13046"/>
          <a:stretch/>
        </p:blipFill>
        <p:spPr bwMode="auto">
          <a:xfrm>
            <a:off x="5284075" y="2214158"/>
            <a:ext cx="1167287" cy="1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edalla De Bronce Número 3 Ganador Del Premio Con Estrella PNG ,dibujos  Premio, Campeón, Medalla De Calidad PNG y Vector para Descargar Gratis |  Pngtree">
            <a:extLst>
              <a:ext uri="{FF2B5EF4-FFF2-40B4-BE49-F238E27FC236}">
                <a16:creationId xmlns:a16="http://schemas.microsoft.com/office/drawing/2014/main" id="{CFC85CD5-EACB-A481-A9A6-4DDDBDCC1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92" y="3073878"/>
            <a:ext cx="1257741" cy="12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jokovic Habla De Su F&amp;#243;rmula Ante Los M&amp;#225;s J&amp;#243;venes:  &amp;quot;Quiero Que Sientan Presi&amp;#243;n&amp;quot; | News Article | Nitto ATP  Finals | Tennis">
            <a:extLst>
              <a:ext uri="{FF2B5EF4-FFF2-40B4-BE49-F238E27FC236}">
                <a16:creationId xmlns:a16="http://schemas.microsoft.com/office/drawing/2014/main" id="{1CE1AD83-16AD-280A-4FDD-6CCDF370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34" y="515018"/>
            <a:ext cx="2039880" cy="11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afael Nadal returns to clay form with knockout of Novak Djokovic | The  Australian">
            <a:extLst>
              <a:ext uri="{FF2B5EF4-FFF2-40B4-BE49-F238E27FC236}">
                <a16:creationId xmlns:a16="http://schemas.microsoft.com/office/drawing/2014/main" id="{3E189210-FE53-6DAA-2533-295F0BE7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75" y="1099779"/>
            <a:ext cx="2052155" cy="11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oger Federer eager to add to his title count as he readies himself for the  Halle Open - Tennis365">
            <a:extLst>
              <a:ext uri="{FF2B5EF4-FFF2-40B4-BE49-F238E27FC236}">
                <a16:creationId xmlns:a16="http://schemas.microsoft.com/office/drawing/2014/main" id="{8371FB62-B2B7-5859-8F3F-D6551666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30" y="4553538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31F288-BA11-103C-16BC-22E632575F91}"/>
              </a:ext>
            </a:extLst>
          </p:cNvPr>
          <p:cNvSpPr txBox="1"/>
          <p:nvPr/>
        </p:nvSpPr>
        <p:spPr>
          <a:xfrm>
            <a:off x="8350250" y="1193292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Desde hace unos años… siempre han sido los 3. </a:t>
            </a:r>
          </a:p>
          <a:p>
            <a:r>
              <a:rPr lang="es-ES" dirty="0">
                <a:solidFill>
                  <a:schemeClr val="bg1"/>
                </a:solidFill>
              </a:rPr>
              <a:t>Los tres jugadores más grandes que ha visto y probablemente tardemos en ver a lo largo de la historia.</a:t>
            </a:r>
          </a:p>
        </p:txBody>
      </p:sp>
    </p:spTree>
    <p:extLst>
      <p:ext uri="{BB962C8B-B14F-4D97-AF65-F5344CB8AC3E}">
        <p14:creationId xmlns:p14="http://schemas.microsoft.com/office/powerpoint/2010/main" val="271448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2118-6917-3096-832B-FA399313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897" y="701311"/>
            <a:ext cx="9249103" cy="864731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El BIG THREE – la trinidad del tenis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3E0ADF-936A-0CC1-2284-F05D6444F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0" t="4628" b="4762"/>
          <a:stretch/>
        </p:blipFill>
        <p:spPr>
          <a:xfrm>
            <a:off x="0" y="2238102"/>
            <a:ext cx="7228114" cy="46198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BFE4E7-4C7C-EDEC-2AF1-00B6A96089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46886" y="3634777"/>
            <a:ext cx="457307" cy="29597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98E1DA-44A5-6D98-1667-150E393D4E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637989" y="4824548"/>
            <a:ext cx="457307" cy="17612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4F968D-8087-13EF-4A11-D86A0353E0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5029092" y="6001407"/>
            <a:ext cx="457307" cy="5844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6EE44B-355B-AD48-7449-326B0D0418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1209320" y="5712823"/>
            <a:ext cx="444563" cy="88171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12C0860-7BEB-6424-0222-C78DC865FD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3587679" y="5129348"/>
            <a:ext cx="457307" cy="146518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FA6D7FA-129E-A460-9980-1E72CF0547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5978782" y="5425441"/>
            <a:ext cx="457308" cy="11690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26F108-6204-2FC9-CEB5-EFA55C745D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228" y="2429692"/>
            <a:ext cx="457307" cy="416484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7B117EA-2206-7695-A322-E0D645A5B0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80" y="6010115"/>
            <a:ext cx="457307" cy="58441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3901EF-4976-0515-34F9-13911E96F3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74" y="6313714"/>
            <a:ext cx="457307" cy="28082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497FFCD-E004-E6C5-8020-972DC0686D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870" y="4519749"/>
            <a:ext cx="466116" cy="207478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03FB8F1-51B6-E227-907B-61E3D14645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613" y="4223658"/>
            <a:ext cx="466116" cy="237087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245D1EB-EB60-6775-CB64-057BF9E1C5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84" y="6010115"/>
            <a:ext cx="466116" cy="58441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CC7AF3-F3A6-6E74-C4C4-8760080F26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4" r="2784" b="34642"/>
          <a:stretch/>
        </p:blipFill>
        <p:spPr>
          <a:xfrm>
            <a:off x="6185405" y="1733002"/>
            <a:ext cx="5868580" cy="2684875"/>
          </a:xfrm>
          <a:prstGeom prst="rect">
            <a:avLst/>
          </a:prstGeom>
        </p:spPr>
      </p:pic>
      <p:pic>
        <p:nvPicPr>
          <p:cNvPr id="3074" name="Picture 2" descr="El 'Big Three' volverá a la Caja Mágica - TimeJust">
            <a:extLst>
              <a:ext uri="{FF2B5EF4-FFF2-40B4-BE49-F238E27FC236}">
                <a16:creationId xmlns:a16="http://schemas.microsoft.com/office/drawing/2014/main" id="{999081B5-394E-3E29-CEB4-7EEED9CF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916" y="479403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dibujo de una persona con una raqueta de tenis&#10;&#10;Descripción generada automáticamente con confianza media">
            <a:extLst>
              <a:ext uri="{FF2B5EF4-FFF2-40B4-BE49-F238E27FC236}">
                <a16:creationId xmlns:a16="http://schemas.microsoft.com/office/drawing/2014/main" id="{0B0714A6-9ADC-5A9D-FA6E-2B3785027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" y="93781"/>
            <a:ext cx="1740578" cy="17405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080" name="Picture 8" descr="La historia detrás de los cuatro trofeos de Grand Slam - Industria del Tenis">
            <a:extLst>
              <a:ext uri="{FF2B5EF4-FFF2-40B4-BE49-F238E27FC236}">
                <a16:creationId xmlns:a16="http://schemas.microsoft.com/office/drawing/2014/main" id="{C9524D2C-3C36-DB07-F142-8B12DF722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7409" r="20135"/>
          <a:stretch/>
        </p:blipFill>
        <p:spPr bwMode="auto">
          <a:xfrm>
            <a:off x="9448765" y="4066976"/>
            <a:ext cx="693056" cy="7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imbledon 2023: Cuándo es la final de Wimbledon 2023: Fecha, hora del  partido y finalistas | Marca">
            <a:extLst>
              <a:ext uri="{FF2B5EF4-FFF2-40B4-BE49-F238E27FC236}">
                <a16:creationId xmlns:a16="http://schemas.microsoft.com/office/drawing/2014/main" id="{219EFF12-612C-D273-2DAA-732160F66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11578" r="55069"/>
          <a:stretch/>
        </p:blipFill>
        <p:spPr bwMode="auto">
          <a:xfrm>
            <a:off x="7777618" y="4792389"/>
            <a:ext cx="530792" cy="9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uadros del Open Australia 2018 masculino y femenino - Eurosport">
            <a:extLst>
              <a:ext uri="{FF2B5EF4-FFF2-40B4-BE49-F238E27FC236}">
                <a16:creationId xmlns:a16="http://schemas.microsoft.com/office/drawing/2014/main" id="{0C07BB9E-3FF8-45B4-DDB9-48388945E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r="16781"/>
          <a:stretch/>
        </p:blipFill>
        <p:spPr bwMode="auto">
          <a:xfrm>
            <a:off x="11248130" y="5602287"/>
            <a:ext cx="943870" cy="7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CDB18E48-CA28-13A5-786F-4D88E9A2F54F}"/>
              </a:ext>
            </a:extLst>
          </p:cNvPr>
          <p:cNvSpPr txBox="1"/>
          <p:nvPr/>
        </p:nvSpPr>
        <p:spPr>
          <a:xfrm>
            <a:off x="10594534" y="6349189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82C3F30-0DB5-7757-090E-DA1247ABD9A9}"/>
              </a:ext>
            </a:extLst>
          </p:cNvPr>
          <p:cNvSpPr txBox="1"/>
          <p:nvPr/>
        </p:nvSpPr>
        <p:spPr>
          <a:xfrm>
            <a:off x="9569424" y="6355044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E82768B-0FF6-387D-0493-190E7153B4A5}"/>
              </a:ext>
            </a:extLst>
          </p:cNvPr>
          <p:cNvSpPr txBox="1"/>
          <p:nvPr/>
        </p:nvSpPr>
        <p:spPr>
          <a:xfrm>
            <a:off x="8544314" y="6349940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5217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03EE8-1F2A-FF4D-5C74-B0488A23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096" y="639315"/>
            <a:ext cx="86106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RAFA NADAL ¿REY DE LA TIERRA BATIDA?</a:t>
            </a:r>
          </a:p>
        </p:txBody>
      </p:sp>
      <p:pic>
        <p:nvPicPr>
          <p:cNvPr id="1026" name="Picture 2" descr="Resultado de imagen de 14 torneos roland garros">
            <a:extLst>
              <a:ext uri="{FF2B5EF4-FFF2-40B4-BE49-F238E27FC236}">
                <a16:creationId xmlns:a16="http://schemas.microsoft.com/office/drawing/2014/main" id="{3E51565E-5725-BE75-52E2-A7631B07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516726" cy="141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8009A03-EA29-72A5-89E6-9DA8AF8DF04C}"/>
              </a:ext>
            </a:extLst>
          </p:cNvPr>
          <p:cNvSpPr/>
          <p:nvPr/>
        </p:nvSpPr>
        <p:spPr>
          <a:xfrm>
            <a:off x="1258364" y="-17502"/>
            <a:ext cx="1289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1A3CA9-1791-A682-AFD4-54217056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2" t="5106" r="4572" b="4929"/>
          <a:stretch/>
        </p:blipFill>
        <p:spPr>
          <a:xfrm>
            <a:off x="0" y="3500272"/>
            <a:ext cx="5512979" cy="3357727"/>
          </a:xfrm>
          <a:prstGeom prst="rect">
            <a:avLst/>
          </a:prstGeom>
        </p:spPr>
      </p:pic>
      <p:pic>
        <p:nvPicPr>
          <p:cNvPr id="1028" name="Picture 4" descr="Resultado de imagen de Dinero y estudisticas">
            <a:extLst>
              <a:ext uri="{FF2B5EF4-FFF2-40B4-BE49-F238E27FC236}">
                <a16:creationId xmlns:a16="http://schemas.microsoft.com/office/drawing/2014/main" id="{DCB6D8AE-7B19-5D32-B37D-781F7C128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t="7288" r="6353" b="16086"/>
          <a:stretch/>
        </p:blipFill>
        <p:spPr bwMode="auto">
          <a:xfrm>
            <a:off x="2251533" y="3997429"/>
            <a:ext cx="1611984" cy="11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fael Nadal: uno a uno sus doce títulos en Roland Garros | FOTOGALERÍA |  DEPORTE-TOTAL | EL COMERCIO PERÚ">
            <a:extLst>
              <a:ext uri="{FF2B5EF4-FFF2-40B4-BE49-F238E27FC236}">
                <a16:creationId xmlns:a16="http://schemas.microsoft.com/office/drawing/2014/main" id="{E4DD18E8-2925-D687-F083-52EB1D6FF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b="8740"/>
          <a:stretch/>
        </p:blipFill>
        <p:spPr bwMode="auto">
          <a:xfrm>
            <a:off x="399411" y="1581306"/>
            <a:ext cx="3464106" cy="1598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D0A8A7A-D9B3-207D-6730-D54431623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43" t="5651" r="3818" b="5137"/>
          <a:stretch/>
        </p:blipFill>
        <p:spPr>
          <a:xfrm>
            <a:off x="6679021" y="3505200"/>
            <a:ext cx="5512979" cy="3345937"/>
          </a:xfrm>
          <a:prstGeom prst="rect">
            <a:avLst/>
          </a:prstGeom>
        </p:spPr>
      </p:pic>
      <p:pic>
        <p:nvPicPr>
          <p:cNvPr id="12" name="Imagen 11" descr="Imagen que contiene señal, luz&#10;&#10;Descripción generada automáticamente">
            <a:extLst>
              <a:ext uri="{FF2B5EF4-FFF2-40B4-BE49-F238E27FC236}">
                <a16:creationId xmlns:a16="http://schemas.microsoft.com/office/drawing/2014/main" id="{CAD17B3B-1685-DC0B-4281-660935DC3B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528" r="10834" b="9322"/>
          <a:stretch/>
        </p:blipFill>
        <p:spPr>
          <a:xfrm>
            <a:off x="6861993" y="2011890"/>
            <a:ext cx="1329508" cy="1340910"/>
          </a:xfrm>
          <a:prstGeom prst="rect">
            <a:avLst/>
          </a:prstGeom>
        </p:spPr>
      </p:pic>
      <p:pic>
        <p:nvPicPr>
          <p:cNvPr id="1032" name="Picture 8" descr="RAFA NADAL ES CAMPEÓN DE ROLAND GARROS POR DECIMOCUARTA VEZ! | Jugadores de  tenis, Imagenes de deportes, Historia del tenis">
            <a:extLst>
              <a:ext uri="{FF2B5EF4-FFF2-40B4-BE49-F238E27FC236}">
                <a16:creationId xmlns:a16="http://schemas.microsoft.com/office/drawing/2014/main" id="{BF3DFA28-577D-C299-3032-19555E2A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250" y="1420282"/>
            <a:ext cx="1377133" cy="2524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3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hombre con una raqueta de tenis&#10;&#10;Descripción generada automáticamente">
            <a:extLst>
              <a:ext uri="{FF2B5EF4-FFF2-40B4-BE49-F238E27FC236}">
                <a16:creationId xmlns:a16="http://schemas.microsoft.com/office/drawing/2014/main" id="{9FCD5476-8460-D9F3-BD7D-DD174EA4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29F314B-5F8A-2E26-1475-CC8307CF6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23" y="2616202"/>
            <a:ext cx="5820267" cy="1625595"/>
          </a:xfrm>
        </p:spPr>
        <p:txBody>
          <a:bodyPr>
            <a:noAutofit/>
          </a:bodyPr>
          <a:lstStyle/>
          <a:p>
            <a:r>
              <a:rPr lang="es-ES" sz="4800" i="1" dirty="0"/>
              <a:t>S</a:t>
            </a:r>
            <a:r>
              <a:rPr lang="es-ES" sz="4800" i="1" cap="none" dirty="0"/>
              <a:t>i no crees que puedes mejorar es que no sabes nada de la vida </a:t>
            </a:r>
            <a:endParaRPr lang="es-ES" sz="4800" i="1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C9917DD-3DA5-AFCD-0741-90FAE0D04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4518321"/>
            <a:ext cx="1644977" cy="35533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Rafa Nadal</a:t>
            </a:r>
          </a:p>
        </p:txBody>
      </p:sp>
    </p:spTree>
    <p:extLst>
      <p:ext uri="{BB962C8B-B14F-4D97-AF65-F5344CB8AC3E}">
        <p14:creationId xmlns:p14="http://schemas.microsoft.com/office/powerpoint/2010/main" val="168401763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477</TotalTime>
  <Words>128</Words>
  <Application>Microsoft Office PowerPoint</Application>
  <PresentationFormat>Panorámica</PresentationFormat>
  <Paragraphs>25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Arial</vt:lpstr>
      <vt:lpstr>Century Gothic</vt:lpstr>
      <vt:lpstr>Estela de condensación</vt:lpstr>
      <vt:lpstr>Presentación de PowerPoint</vt:lpstr>
      <vt:lpstr>Top de la ATP y Los 4 majors</vt:lpstr>
      <vt:lpstr>Cuántos de los top repiten  en victorias a lo largo de los años</vt:lpstr>
      <vt:lpstr>Tiempo en el top 1 y top 10</vt:lpstr>
      <vt:lpstr>Zurdos vs diestros</vt:lpstr>
      <vt:lpstr>Podium atp 2022…</vt:lpstr>
      <vt:lpstr>El BIG THREE – la trinidad del tenis</vt:lpstr>
      <vt:lpstr>RAFA NADAL ¿REY DE LA TIERRA BATIDA?</vt:lpstr>
      <vt:lpstr>Si no crees que puedes mejorar es que no sabes nada de la vida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365 Pro Plus</dc:creator>
  <cp:lastModifiedBy>365 Pro Plus</cp:lastModifiedBy>
  <cp:revision>26</cp:revision>
  <dcterms:created xsi:type="dcterms:W3CDTF">2024-04-15T15:19:54Z</dcterms:created>
  <dcterms:modified xsi:type="dcterms:W3CDTF">2024-04-17T13:29:33Z</dcterms:modified>
</cp:coreProperties>
</file>